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83" r:id="rId5"/>
    <p:sldId id="262" r:id="rId6"/>
    <p:sldId id="272" r:id="rId7"/>
    <p:sldId id="280" r:id="rId8"/>
    <p:sldId id="281" r:id="rId9"/>
    <p:sldId id="282" r:id="rId10"/>
    <p:sldId id="269" r:id="rId11"/>
    <p:sldId id="275" r:id="rId12"/>
    <p:sldId id="266" r:id="rId13"/>
  </p:sldIdLst>
  <p:sldSz cx="12192000" cy="6858000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7803" autoAdjust="0"/>
  </p:normalViewPr>
  <p:slideViewPr>
    <p:cSldViewPr snapToGrid="0">
      <p:cViewPr varScale="1">
        <p:scale>
          <a:sx n="58" d="100"/>
          <a:sy n="58" d="100"/>
        </p:scale>
        <p:origin x="1646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8790F-8436-4255-955E-AEF1DD16556C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5E991-AB0A-43B2-9E81-0E65FE9213F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4388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1157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6778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495726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10211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55171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31458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23980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291574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F5E991-AB0A-43B2-9E81-0E65FE9213FD}" type="slidenum">
              <a:rPr lang="et-EE" smtClean="0"/>
              <a:t>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90534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B23AC64-49EC-3882-FC29-F15FBDF97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9FDB3C5D-6301-5605-5584-666A92151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93F67CA7-81B5-C6F3-83EF-67389EB7E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662AC631-1092-09DA-625E-E22AE3721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EE0F0F3-08EA-D0F1-E734-279C6796B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702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B77E17BC-22CC-E384-7331-81B811E74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6905B7B0-3194-AC10-5C02-7DFB61CC1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05809E3-111A-0B7A-E229-FF76DD5F6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9B59892-9673-5ED4-F7F7-7E41D5243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EB4C48D6-AA84-037C-DAE7-6AB719BA7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097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>
            <a:extLst>
              <a:ext uri="{FF2B5EF4-FFF2-40B4-BE49-F238E27FC236}">
                <a16:creationId xmlns:a16="http://schemas.microsoft.com/office/drawing/2014/main" id="{D6DDFA7B-3C20-E292-4BD3-CF97FB2FFD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Vertikaalteksti kohatäide 2">
            <a:extLst>
              <a:ext uri="{FF2B5EF4-FFF2-40B4-BE49-F238E27FC236}">
                <a16:creationId xmlns:a16="http://schemas.microsoft.com/office/drawing/2014/main" id="{94A2DD46-8192-71EF-F692-C2934FE18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3546C629-C402-3EAC-966C-1EC61C891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809BAAB-3832-CE42-DBA2-EDF32739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A448513-DFBC-148F-B8AF-6941583C6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6339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49B3734B-2167-EB05-D586-61F4D46C9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46E28563-7D9E-1CB7-FC44-56DF774A3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64C46ABB-CA35-5544-C921-D899E6BA3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1F0EC6B7-7B41-42CB-6E84-D18FD18B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48D90372-9F19-7EA3-3B76-7B949946D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7350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8A923ED-2D84-E9C4-AA0B-04689310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0550BF36-0D8A-C53C-3CB7-D21074EE5B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D2CACFD9-CD88-4435-000F-0A0EA458C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CED3BAE9-5176-755D-385D-325A58F15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065FBBAD-CA6D-9E03-92C8-282175DBC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2211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8C2349F-F322-15EE-EB19-FB287C853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BF5DEA78-4B6B-E775-BC1C-4F0D92751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E5BBFC60-D3B9-AA9F-531A-ACDCC255B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A6CA176B-FCBD-0132-7BC1-852E8F18D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B5020157-8CF7-BE2C-7AD5-78FD5FD6A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F547EAAB-EDDE-D738-0935-8AD877223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5141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40529D9-1807-E834-ABEC-A9AC3C61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A5108D3-EB79-9482-CC1C-58D8F9AE4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Sisu kohatäide 3">
            <a:extLst>
              <a:ext uri="{FF2B5EF4-FFF2-40B4-BE49-F238E27FC236}">
                <a16:creationId xmlns:a16="http://schemas.microsoft.com/office/drawing/2014/main" id="{749C30C0-44E5-0BD4-9721-D78CFAC8B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>
            <a:extLst>
              <a:ext uri="{FF2B5EF4-FFF2-40B4-BE49-F238E27FC236}">
                <a16:creationId xmlns:a16="http://schemas.microsoft.com/office/drawing/2014/main" id="{E5241DA4-D81F-BE9F-93AB-C89C6F04F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Sisu kohatäide 5">
            <a:extLst>
              <a:ext uri="{FF2B5EF4-FFF2-40B4-BE49-F238E27FC236}">
                <a16:creationId xmlns:a16="http://schemas.microsoft.com/office/drawing/2014/main" id="{0EFC27AF-0D02-B600-9050-E603701119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>
            <a:extLst>
              <a:ext uri="{FF2B5EF4-FFF2-40B4-BE49-F238E27FC236}">
                <a16:creationId xmlns:a16="http://schemas.microsoft.com/office/drawing/2014/main" id="{8F016C17-BA62-604A-4619-4978D05F1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8" name="Jaluse kohatäide 7">
            <a:extLst>
              <a:ext uri="{FF2B5EF4-FFF2-40B4-BE49-F238E27FC236}">
                <a16:creationId xmlns:a16="http://schemas.microsoft.com/office/drawing/2014/main" id="{D707FBD3-1711-4F34-3347-0AE9F6C8A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>
            <a:extLst>
              <a:ext uri="{FF2B5EF4-FFF2-40B4-BE49-F238E27FC236}">
                <a16:creationId xmlns:a16="http://schemas.microsoft.com/office/drawing/2014/main" id="{748D44A4-8E19-EAE3-1774-E40D04B35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80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E896546-33E4-8B93-C0BF-5BB49A1B6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Kuupäeva kohatäide 2">
            <a:extLst>
              <a:ext uri="{FF2B5EF4-FFF2-40B4-BE49-F238E27FC236}">
                <a16:creationId xmlns:a16="http://schemas.microsoft.com/office/drawing/2014/main" id="{2D449D3C-5421-126C-E554-3F06F0D89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4" name="Jaluse kohatäide 3">
            <a:extLst>
              <a:ext uri="{FF2B5EF4-FFF2-40B4-BE49-F238E27FC236}">
                <a16:creationId xmlns:a16="http://schemas.microsoft.com/office/drawing/2014/main" id="{4AA1A316-058A-838C-353D-7D37DD701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>
            <a:extLst>
              <a:ext uri="{FF2B5EF4-FFF2-40B4-BE49-F238E27FC236}">
                <a16:creationId xmlns:a16="http://schemas.microsoft.com/office/drawing/2014/main" id="{0C772B9B-3DD3-E700-5176-E8641391C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1801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>
            <a:extLst>
              <a:ext uri="{FF2B5EF4-FFF2-40B4-BE49-F238E27FC236}">
                <a16:creationId xmlns:a16="http://schemas.microsoft.com/office/drawing/2014/main" id="{77D9BFD1-A57A-A691-2DEF-9C0E0A7FC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3" name="Jaluse kohatäide 2">
            <a:extLst>
              <a:ext uri="{FF2B5EF4-FFF2-40B4-BE49-F238E27FC236}">
                <a16:creationId xmlns:a16="http://schemas.microsoft.com/office/drawing/2014/main" id="{FB78C5E4-3CD0-4335-9D8C-408AACD5D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>
            <a:extLst>
              <a:ext uri="{FF2B5EF4-FFF2-40B4-BE49-F238E27FC236}">
                <a16:creationId xmlns:a16="http://schemas.microsoft.com/office/drawing/2014/main" id="{FF33B7F2-0311-F42D-FB64-F64CC603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8449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DDE7EB41-7B99-0993-A09A-71479F22C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6F8DD573-F2FF-A93B-4115-BF8D9795A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A78D6AEF-4CE5-F3B9-5246-B60E3EDE2E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E6CAC44A-DAFD-E349-27AC-46174763E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4712E3C6-FF43-D578-3248-45F6C6B2D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8EFD0EB4-DE8E-C8B3-35B5-49537BB07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1588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9D05FB9-B37E-8B6B-DEA0-715E89A72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Pildi kohatäide 2">
            <a:extLst>
              <a:ext uri="{FF2B5EF4-FFF2-40B4-BE49-F238E27FC236}">
                <a16:creationId xmlns:a16="http://schemas.microsoft.com/office/drawing/2014/main" id="{25B747E7-01A2-DF4B-FD1F-DC50624B02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>
            <a:extLst>
              <a:ext uri="{FF2B5EF4-FFF2-40B4-BE49-F238E27FC236}">
                <a16:creationId xmlns:a16="http://schemas.microsoft.com/office/drawing/2014/main" id="{87E68167-27DE-EC18-C8C1-5CB561385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Kuupäeva kohatäide 4">
            <a:extLst>
              <a:ext uri="{FF2B5EF4-FFF2-40B4-BE49-F238E27FC236}">
                <a16:creationId xmlns:a16="http://schemas.microsoft.com/office/drawing/2014/main" id="{CFC6DFF4-4213-08E6-24F6-161D10E8D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6" name="Jaluse kohatäide 5">
            <a:extLst>
              <a:ext uri="{FF2B5EF4-FFF2-40B4-BE49-F238E27FC236}">
                <a16:creationId xmlns:a16="http://schemas.microsoft.com/office/drawing/2014/main" id="{470E72EE-38C9-0978-5F6F-674645387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>
            <a:extLst>
              <a:ext uri="{FF2B5EF4-FFF2-40B4-BE49-F238E27FC236}">
                <a16:creationId xmlns:a16="http://schemas.microsoft.com/office/drawing/2014/main" id="{DD70CE14-83D4-DCA5-3C10-864A1E7D5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58267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>
            <a:extLst>
              <a:ext uri="{FF2B5EF4-FFF2-40B4-BE49-F238E27FC236}">
                <a16:creationId xmlns:a16="http://schemas.microsoft.com/office/drawing/2014/main" id="{B5A931EC-4856-9B57-2FD8-F7ACAD37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0CC88E74-5562-8F51-B28F-1FCF91D63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>
            <a:extLst>
              <a:ext uri="{FF2B5EF4-FFF2-40B4-BE49-F238E27FC236}">
                <a16:creationId xmlns:a16="http://schemas.microsoft.com/office/drawing/2014/main" id="{7D92EDD1-47AC-7100-B9AA-34889D9E1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310A0-138A-4AC3-83AD-703A378FDAA3}" type="datetimeFigureOut">
              <a:rPr lang="et-EE" smtClean="0"/>
              <a:t>31.05.2024</a:t>
            </a:fld>
            <a:endParaRPr lang="et-EE"/>
          </a:p>
        </p:txBody>
      </p:sp>
      <p:sp>
        <p:nvSpPr>
          <p:cNvPr id="5" name="Jaluse kohatäide 4">
            <a:extLst>
              <a:ext uri="{FF2B5EF4-FFF2-40B4-BE49-F238E27FC236}">
                <a16:creationId xmlns:a16="http://schemas.microsoft.com/office/drawing/2014/main" id="{02F17B15-3C8F-DEF5-9758-739FABA1A4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>
            <a:extLst>
              <a:ext uri="{FF2B5EF4-FFF2-40B4-BE49-F238E27FC236}">
                <a16:creationId xmlns:a16="http://schemas.microsoft.com/office/drawing/2014/main" id="{F890D521-D21F-474B-40E5-CC92C7836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5A60F-01F6-4A6D-98F7-93FA40BB008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055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5" Type="http://schemas.openxmlformats.org/officeDocument/2006/relationships/hyperlink" Target="https://www.riigiteataja.ee/akt/105012024003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EB5186-BBF7-51C6-9EA4-9D1EE9994137}"/>
              </a:ext>
            </a:extLst>
          </p:cNvPr>
          <p:cNvSpPr txBox="1"/>
          <p:nvPr/>
        </p:nvSpPr>
        <p:spPr>
          <a:xfrm>
            <a:off x="1768474" y="2766207"/>
            <a:ext cx="1024935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t-EE" sz="36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 tasu arvutamise metoodika ja tasumäär</a:t>
            </a:r>
          </a:p>
          <a:p>
            <a:pPr>
              <a:spcAft>
                <a:spcPts val="1000"/>
              </a:spcAft>
            </a:pPr>
            <a:endParaRPr lang="et-EE" sz="2400" b="1" i="0" dirty="0">
              <a:solidFill>
                <a:srgbClr val="000000"/>
              </a:solidFill>
              <a:latin typeface="Aino" panose="02000603040504020204" pitchFamily="50" charset="0"/>
              <a:cs typeface="Times New Roman" panose="02020603050405020304" pitchFamily="18" charset="0"/>
            </a:endParaRPr>
          </a:p>
          <a:p>
            <a:pPr algn="r">
              <a:spcAft>
                <a:spcPts val="1000"/>
              </a:spcAft>
            </a:pPr>
            <a:r>
              <a:rPr lang="et-EE" sz="2000" dirty="0">
                <a:solidFill>
                  <a:srgbClr val="000000"/>
                </a:solidFill>
                <a:effectLst/>
                <a:latin typeface="Aino" panose="02000603040504020204" pitchFamily="50" charset="0"/>
                <a:cs typeface="Times New Roman" panose="02020603050405020304" pitchFamily="18" charset="0"/>
              </a:rPr>
              <a:t>Maret Parv </a:t>
            </a:r>
          </a:p>
          <a:p>
            <a:pPr algn="r">
              <a:spcAft>
                <a:spcPts val="1000"/>
              </a:spcAft>
            </a:pPr>
            <a:r>
              <a:rPr lang="et-EE" sz="2000" i="0" dirty="0">
                <a:solidFill>
                  <a:srgbClr val="000000"/>
                </a:solidFill>
                <a:latin typeface="Aino" panose="02000603040504020204" pitchFamily="50" charset="0"/>
                <a:cs typeface="Times New Roman" panose="02020603050405020304" pitchFamily="18" charset="0"/>
              </a:rPr>
              <a:t>Metsaosakonna nõunik</a:t>
            </a:r>
          </a:p>
          <a:p>
            <a:pPr algn="r">
              <a:spcAft>
                <a:spcPts val="1000"/>
              </a:spcAft>
            </a:pPr>
            <a:r>
              <a:rPr lang="et-EE" sz="2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maret</a:t>
            </a:r>
            <a:r>
              <a:rPr lang="et-EE" sz="2000" dirty="0">
                <a:solidFill>
                  <a:srgbClr val="000000"/>
                </a:solidFill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.parv@kliimaministeerium.ee</a:t>
            </a:r>
            <a:endParaRPr lang="et-EE" sz="2000" dirty="0">
              <a:solidFill>
                <a:srgbClr val="000000"/>
              </a:solidFill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1000"/>
              </a:spcAft>
            </a:pPr>
            <a:endParaRPr lang="et-EE" sz="2000" b="1" i="0" dirty="0">
              <a:solidFill>
                <a:srgbClr val="000000"/>
              </a:solidFill>
              <a:effectLst/>
              <a:latin typeface="Aino" panose="02000603040504020204" pitchFamily="50" charset="0"/>
            </a:endParaRPr>
          </a:p>
          <a:p>
            <a:pPr>
              <a:spcAft>
                <a:spcPts val="1000"/>
              </a:spcAft>
            </a:pPr>
            <a:endParaRPr lang="et-EE" sz="1800" dirty="0">
              <a:solidFill>
                <a:srgbClr val="000000"/>
              </a:solidFill>
              <a:effectLst/>
              <a:latin typeface="A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111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EB5186-BBF7-51C6-9EA4-9D1EE9994137}"/>
              </a:ext>
            </a:extLst>
          </p:cNvPr>
          <p:cNvSpPr txBox="1"/>
          <p:nvPr/>
        </p:nvSpPr>
        <p:spPr>
          <a:xfrm>
            <a:off x="774826" y="855022"/>
            <a:ext cx="10910493" cy="6376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t-EE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Määrus kehtestamise alused Keskkonnatasude seaduses</a:t>
            </a:r>
          </a:p>
          <a:p>
            <a:pPr algn="l"/>
            <a:endParaRPr lang="et-EE" sz="2000" b="1" i="0" dirty="0">
              <a:solidFill>
                <a:srgbClr val="000000"/>
              </a:solidFill>
              <a:effectLst/>
              <a:latin typeface="Aino" panose="02000603040504020204" pitchFamily="50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t-EE" sz="2400" i="0" dirty="0">
                <a:solidFill>
                  <a:srgbClr val="000000"/>
                </a:solidFill>
                <a:effectLst/>
                <a:latin typeface="Aino" panose="02000603040504020204" pitchFamily="50" charset="0"/>
                <a:hlinkClick r:id="rId5"/>
              </a:rPr>
              <a:t>Keskkonnatasude seadus  </a:t>
            </a:r>
            <a:r>
              <a:rPr lang="et-EE" sz="2400" i="0" dirty="0">
                <a:solidFill>
                  <a:srgbClr val="000000"/>
                </a:solidFill>
                <a:effectLst/>
                <a:latin typeface="Aino" panose="02000603040504020204" pitchFamily="50" charset="0"/>
              </a:rPr>
              <a:t>(§3) kohaselt on </a:t>
            </a:r>
            <a:r>
              <a:rPr lang="et-EE" sz="2400" b="1" i="0" dirty="0">
                <a:solidFill>
                  <a:srgbClr val="000000"/>
                </a:solidFill>
                <a:effectLst/>
                <a:latin typeface="Aino" panose="02000603040504020204" pitchFamily="50" charset="0"/>
              </a:rPr>
              <a:t>keskkonnakasutus on ka raadamine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Metsamaal raadamisõiguse tasumäära kehtestamisel lähtutakse eesmärgist kompenseerida raadamisest tingitud süsinikuvaru ja süsiniku sidumise võime kahanemine maakasutussektoris.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rgbClr val="000000"/>
                </a:solidFill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 tasu alammäär raadatava </a:t>
            </a:r>
            <a:r>
              <a:rPr lang="et-EE" sz="2400" dirty="0" err="1">
                <a:solidFill>
                  <a:srgbClr val="000000"/>
                </a:solidFill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metsamaa</a:t>
            </a:r>
            <a:r>
              <a:rPr lang="et-EE" sz="2400" dirty="0">
                <a:solidFill>
                  <a:srgbClr val="000000"/>
                </a:solidFill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hektari kohta on 4000 eurot ja ülemmäär 8000 eurot.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 tasu määra ja selle arvutamise metoodika kehtestab valdkonna eest vastutav minister määrusega.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t-EE" sz="2400" dirty="0">
              <a:solidFill>
                <a:srgbClr val="000000"/>
              </a:solidFill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t-EE" sz="2400" dirty="0">
              <a:solidFill>
                <a:srgbClr val="000000"/>
              </a:solidFill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t-EE" sz="2400" dirty="0">
              <a:solidFill>
                <a:srgbClr val="000000"/>
              </a:solidFill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t-EE" sz="1800" dirty="0">
              <a:solidFill>
                <a:srgbClr val="000000"/>
              </a:solidFill>
              <a:effectLst/>
              <a:latin typeface="Aial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45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EB5186-BBF7-51C6-9EA4-9D1EE9994137}"/>
              </a:ext>
            </a:extLst>
          </p:cNvPr>
          <p:cNvSpPr txBox="1"/>
          <p:nvPr/>
        </p:nvSpPr>
        <p:spPr>
          <a:xfrm>
            <a:off x="981419" y="1015328"/>
            <a:ext cx="10759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tasu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määra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arvutamise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metoodika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t-EE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05EF7D-25A2-0393-0A1C-F359D5F3D5E8}"/>
              </a:ext>
            </a:extLst>
          </p:cNvPr>
          <p:cNvSpPr txBox="1"/>
          <p:nvPr/>
        </p:nvSpPr>
        <p:spPr>
          <a:xfrm>
            <a:off x="981418" y="1882232"/>
            <a:ext cx="9457981" cy="440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 Raadamisõiguse tasu määr arvutatakse järgmise valemiga: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RT =</a:t>
            </a:r>
            <a:r>
              <a:rPr lang="et-EE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t-EE" sz="2000" kern="5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t-EE" sz="2000" kern="1200" baseline="-2500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varu</a:t>
            </a:r>
            <a:r>
              <a:rPr lang="et-EE" sz="2000" kern="120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kadu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*</a:t>
            </a:r>
            <a:r>
              <a:rPr lang="et-EE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44/12 +7,5) * </a:t>
            </a:r>
            <a:r>
              <a:rPr lang="et-EE" sz="2000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t-EE" sz="2000" baseline="-25000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hind</a:t>
            </a:r>
            <a:r>
              <a:rPr lang="et-EE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t-EE" sz="2000" baseline="-25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kus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RT –  raadamisõiguse tasu määr;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t-EE" sz="2000" kern="1200" baseline="-2500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varu</a:t>
            </a:r>
            <a:r>
              <a:rPr lang="et-EE" sz="2000" kern="120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kadu</a:t>
            </a:r>
            <a:r>
              <a:rPr lang="et-EE" sz="2000" kern="12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–</a:t>
            </a:r>
            <a:r>
              <a:rPr lang="et-EE" sz="2000" kern="120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keskmine raadatud alade C varu kadu tonni/ha;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44/12 – CO</a:t>
            </a:r>
            <a:r>
              <a:rPr lang="et-EE" sz="2000" kern="5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-le ülemineku tegur;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7,5 – süsiniku sidumise potentsiaal tonni CO</a:t>
            </a:r>
            <a:r>
              <a:rPr lang="et-EE" sz="2000" kern="5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ekvivalenti hektari kohta 80 aastasel perioodil;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t-EE" sz="2000" baseline="-25000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hind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– Euroopa Liidu kasvuhoonegaaside heitkoguste kauplemise süsteemis ühiku keskmine turuhind tasumäära arvestamisele eelnenud kümne aasta jooksul.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15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EB5186-BBF7-51C6-9EA4-9D1EE9994137}"/>
              </a:ext>
            </a:extLst>
          </p:cNvPr>
          <p:cNvSpPr txBox="1"/>
          <p:nvPr/>
        </p:nvSpPr>
        <p:spPr>
          <a:xfrm>
            <a:off x="981419" y="1015328"/>
            <a:ext cx="10759794" cy="866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tasu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määra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arvutamise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metoodika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tasumäär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 </a:t>
            </a:r>
            <a:endParaRPr lang="et-EE" sz="2400" b="1" dirty="0">
              <a:solidFill>
                <a:srgbClr val="000000"/>
              </a:solidFill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t-EE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05EF7D-25A2-0393-0A1C-F359D5F3D5E8}"/>
              </a:ext>
            </a:extLst>
          </p:cNvPr>
          <p:cNvSpPr txBox="1"/>
          <p:nvPr/>
        </p:nvSpPr>
        <p:spPr>
          <a:xfrm>
            <a:off x="981419" y="1882232"/>
            <a:ext cx="8272428" cy="2191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400" b="1" kern="5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t-EE" sz="2400" b="1" kern="1200" baseline="-2500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varu</a:t>
            </a:r>
            <a:r>
              <a:rPr lang="et-EE" sz="2400" b="1" kern="120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kadu</a:t>
            </a:r>
            <a:r>
              <a:rPr lang="et-EE" sz="2000" kern="12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–</a:t>
            </a:r>
            <a:r>
              <a:rPr lang="et-EE" sz="2000" kern="120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keskmine raadatud alade C varu kadu tonni/ha;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000" kern="50" dirty="0">
              <a:solidFill>
                <a:srgbClr val="000000"/>
              </a:solidFill>
              <a:latin typeface="Aino" panose="02000603040504020204" pitchFamily="50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000" kern="50" dirty="0">
              <a:solidFill>
                <a:srgbClr val="000000"/>
              </a:solidFill>
              <a:effectLst/>
              <a:latin typeface="Aino" panose="02000603040504020204" pitchFamily="50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000" kern="50" dirty="0">
              <a:solidFill>
                <a:srgbClr val="000000"/>
              </a:solidFill>
              <a:latin typeface="Aino" panose="02000603040504020204" pitchFamily="50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5DF3D02-C50D-C057-58B9-95889622C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789932"/>
              </p:ext>
            </p:extLst>
          </p:nvPr>
        </p:nvGraphicFramePr>
        <p:xfrm>
          <a:off x="2101932" y="2963257"/>
          <a:ext cx="6692819" cy="3290879"/>
        </p:xfrm>
        <a:graphic>
          <a:graphicData uri="http://schemas.openxmlformats.org/drawingml/2006/table">
            <a:tbl>
              <a:tblPr firstRow="1" firstCol="1" bandRow="1"/>
              <a:tblGrid>
                <a:gridCol w="1590529">
                  <a:extLst>
                    <a:ext uri="{9D8B030D-6E8A-4147-A177-3AD203B41FA5}">
                      <a16:colId xmlns:a16="http://schemas.microsoft.com/office/drawing/2014/main" val="221158691"/>
                    </a:ext>
                  </a:extLst>
                </a:gridCol>
                <a:gridCol w="1530687">
                  <a:extLst>
                    <a:ext uri="{9D8B030D-6E8A-4147-A177-3AD203B41FA5}">
                      <a16:colId xmlns:a16="http://schemas.microsoft.com/office/drawing/2014/main" val="2168812507"/>
                    </a:ext>
                  </a:extLst>
                </a:gridCol>
                <a:gridCol w="1004710">
                  <a:extLst>
                    <a:ext uri="{9D8B030D-6E8A-4147-A177-3AD203B41FA5}">
                      <a16:colId xmlns:a16="http://schemas.microsoft.com/office/drawing/2014/main" val="3233653745"/>
                    </a:ext>
                  </a:extLst>
                </a:gridCol>
                <a:gridCol w="1562970">
                  <a:extLst>
                    <a:ext uri="{9D8B030D-6E8A-4147-A177-3AD203B41FA5}">
                      <a16:colId xmlns:a16="http://schemas.microsoft.com/office/drawing/2014/main" val="885949463"/>
                    </a:ext>
                  </a:extLst>
                </a:gridCol>
                <a:gridCol w="1003923">
                  <a:extLst>
                    <a:ext uri="{9D8B030D-6E8A-4147-A177-3AD203B41FA5}">
                      <a16:colId xmlns:a16="http://schemas.microsoft.com/office/drawing/2014/main" val="1435601605"/>
                    </a:ext>
                  </a:extLst>
                </a:gridCol>
              </a:tblGrid>
              <a:tr h="836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Raadamise tüüp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Keskmine aastane raadatud pindala, ha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Osakaal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Keskmine C varu kadu, t/ha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t-EE" sz="1600" b="1" baseline="-25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3608331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põllumaaks 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60,8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-17,10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6463915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rohumaaks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287,0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-9,63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3557895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märgalaks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59,7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-33,85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3781059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turbatootmisalaks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51,8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-0,13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9601661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asulaks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602,5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52%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-52,73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2768068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muuks maaks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9%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-61,12</a:t>
                      </a:r>
                      <a:endParaRPr lang="et-EE" sz="1600" dirty="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642979"/>
                  </a:ext>
                </a:extLst>
              </a:tr>
              <a:tr h="291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Kaalutud keskmine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-37,61</a:t>
                      </a:r>
                      <a:endParaRPr lang="et-EE" sz="1600">
                        <a:effectLst/>
                        <a:highlight>
                          <a:srgbClr val="FF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137,90</a:t>
                      </a: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676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749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EB5186-BBF7-51C6-9EA4-9D1EE9994137}"/>
              </a:ext>
            </a:extLst>
          </p:cNvPr>
          <p:cNvSpPr txBox="1"/>
          <p:nvPr/>
        </p:nvSpPr>
        <p:spPr>
          <a:xfrm>
            <a:off x="981419" y="1015328"/>
            <a:ext cx="10759794" cy="866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tasu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määra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arvutamise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metoodika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tasumäär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 </a:t>
            </a:r>
            <a:endParaRPr lang="et-EE" sz="2400" b="1" dirty="0">
              <a:solidFill>
                <a:srgbClr val="000000"/>
              </a:solidFill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t-EE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05EF7D-25A2-0393-0A1C-F359D5F3D5E8}"/>
              </a:ext>
            </a:extLst>
          </p:cNvPr>
          <p:cNvSpPr txBox="1"/>
          <p:nvPr/>
        </p:nvSpPr>
        <p:spPr>
          <a:xfrm>
            <a:off x="981419" y="1882232"/>
            <a:ext cx="8272428" cy="41676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b="1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7,5 – süsiniku sidumise potentsiaal tonni CO</a:t>
            </a:r>
            <a:r>
              <a:rPr lang="et-EE" sz="2000" b="1" kern="50" baseline="-250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t-EE" sz="2000" b="1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ekvivalenti hektari kohta 80 aastasel perioodil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kern="50" dirty="0">
                <a:solidFill>
                  <a:srgbClr val="000000"/>
                </a:solidFill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- potentsiaali leidmisel pindalaühiku kohta kasutatakse 2024 aasta kasvuhoonegaaside inventuuri põhjal arvutatud </a:t>
            </a:r>
            <a:r>
              <a:rPr lang="et-EE" sz="2000" kern="50" dirty="0" err="1">
                <a:solidFill>
                  <a:srgbClr val="000000"/>
                </a:solidFill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metsamaa</a:t>
            </a:r>
            <a:r>
              <a:rPr lang="et-EE" sz="2000" kern="50" dirty="0">
                <a:solidFill>
                  <a:srgbClr val="000000"/>
                </a:solidFill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muldade kasvuhoonegaaside bilanssi, mis perioodi 2013-2022 keskmisena oli -0,09 tonni CO2 </a:t>
            </a:r>
            <a:r>
              <a:rPr lang="et-EE" sz="2000" kern="50" dirty="0" err="1">
                <a:solidFill>
                  <a:srgbClr val="000000"/>
                </a:solidFill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ekv</a:t>
            </a:r>
            <a:r>
              <a:rPr lang="et-EE" sz="2000" kern="50" dirty="0">
                <a:solidFill>
                  <a:srgbClr val="000000"/>
                </a:solidFill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/ha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t-EE" sz="2000" kern="50" dirty="0">
              <a:solidFill>
                <a:srgbClr val="000000"/>
              </a:solidFill>
              <a:effectLst/>
              <a:latin typeface="Aino" panose="02000603040504020204" pitchFamily="50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400" b="1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t-EE" sz="2400" b="1" baseline="-25000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hind</a:t>
            </a:r>
            <a:r>
              <a:rPr lang="et-EE" sz="20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– Euroopa Liidu kasvuhoonegaaside heitkoguste kauplemise süsteemis ühiku keskmine turuhind tasumäära arvestamisele eelnenud kümne aasta jooksul.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t-EE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i-FI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30,7 € </a:t>
            </a:r>
            <a:r>
              <a:rPr lang="fi-FI" sz="2000" dirty="0" err="1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ühe</a:t>
            </a:r>
            <a:r>
              <a:rPr lang="fi-FI" sz="2000" dirty="0"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tonni CO2 kohta</a:t>
            </a:r>
            <a:endParaRPr lang="et-EE" sz="20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071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7000"/>
            <a:ext cx="12192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DEB5186-BBF7-51C6-9EA4-9D1EE9994137}"/>
              </a:ext>
            </a:extLst>
          </p:cNvPr>
          <p:cNvSpPr txBox="1"/>
          <p:nvPr/>
        </p:nvSpPr>
        <p:spPr>
          <a:xfrm>
            <a:off x="981419" y="1015328"/>
            <a:ext cx="10759794" cy="3744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endParaRPr lang="et-EE" sz="2400" b="1" dirty="0">
              <a:solidFill>
                <a:srgbClr val="000000"/>
              </a:solidFill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Raadamisõiguse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tasu</a:t>
            </a:r>
            <a:r>
              <a:rPr lang="et-EE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määr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t-EE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valemi </a:t>
            </a:r>
            <a:r>
              <a:rPr lang="et-EE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kohselt</a:t>
            </a:r>
            <a:r>
              <a:rPr lang="et-EE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on 4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464 eurot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raadatava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hektari</a:t>
            </a:r>
            <a:r>
              <a:rPr lang="fi-FI" sz="2400" b="1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kohta</a:t>
            </a:r>
            <a:r>
              <a:rPr lang="fi-FI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t-EE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t-EE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t-EE" sz="24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Määruses</a:t>
            </a:r>
            <a:r>
              <a:rPr lang="et-EE" sz="24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sätestatud tasumäära võib muuta, võttes arvesse </a:t>
            </a:r>
            <a:r>
              <a:rPr lang="et-EE" sz="2400" dirty="0" err="1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keskkonnatasude</a:t>
            </a:r>
            <a:r>
              <a:rPr lang="et-EE" sz="24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 seaduse </a:t>
            </a:r>
            <a:r>
              <a:rPr lang="et-EE" sz="2400" kern="5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SimSun" panose="02010600030101010101" pitchFamily="2" charset="-122"/>
                <a:cs typeface="Times New Roman" panose="02020603050405020304" pitchFamily="18" charset="0"/>
              </a:rPr>
              <a:t>§ 8¹ lõikes 4 sätestatud piirmäärasid, kui muutuvad tasumäärade kehtestamise lähtealused või tasu arvutamise metoodika.</a:t>
            </a:r>
            <a:endParaRPr lang="et-EE" sz="2400" dirty="0">
              <a:effectLst/>
              <a:latin typeface="Aino" panose="02000603040504020204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endParaRPr lang="et-EE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983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1D66F7-C1E8-7295-5477-13FC3B88C429}"/>
              </a:ext>
            </a:extLst>
          </p:cNvPr>
          <p:cNvSpPr txBox="1"/>
          <p:nvPr/>
        </p:nvSpPr>
        <p:spPr>
          <a:xfrm>
            <a:off x="901574" y="1098456"/>
            <a:ext cx="998809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t-EE" sz="2000" dirty="0">
              <a:solidFill>
                <a:srgbClr val="000000"/>
              </a:solidFill>
              <a:effectLst/>
              <a:latin typeface="Aial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t-EE" sz="2400" dirty="0">
                <a:solidFill>
                  <a:srgbClr val="000000"/>
                </a:solidFill>
                <a:effectLst/>
                <a:latin typeface="Aino" panose="020006030405040202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Keskkonnakasutusest riigile laekuvast tulust eraldatakse riigieelarvega Kliimaministeeriumile vahendid sihtotstarbeliseks kasutamiseks keskkonnaseadustiku üldosa seaduse §-s 1 sätestatud eesmärkide täitmiseks, sealhulgas taastuvate loodusvarade taastootmiseks ja kaitseks, ning süsinikuvaru säilitamiseks, süsinikusidumise suurendamiseks ja metsa kaitseks ning säästvaks majandamiseks.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t-EE" sz="2400" dirty="0">
              <a:solidFill>
                <a:srgbClr val="000000"/>
              </a:solidFill>
              <a:latin typeface="Aino" panose="02000603040504020204" pitchFamily="50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i-FI" sz="2400" dirty="0" err="1">
                <a:latin typeface="Aino" panose="02000603040504020204" pitchFamily="50" charset="0"/>
              </a:rPr>
              <a:t>Raadamisõiguse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tasu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maksmise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kohustust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rakendatakse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alates</a:t>
            </a:r>
            <a:r>
              <a:rPr lang="fi-FI" sz="2400" dirty="0">
                <a:latin typeface="Aino" panose="02000603040504020204" pitchFamily="50" charset="0"/>
              </a:rPr>
              <a:t> 2024. </a:t>
            </a:r>
            <a:r>
              <a:rPr lang="fi-FI" sz="2400" dirty="0" err="1">
                <a:latin typeface="Aino" panose="02000603040504020204" pitchFamily="50" charset="0"/>
              </a:rPr>
              <a:t>aasta</a:t>
            </a:r>
            <a:r>
              <a:rPr lang="fi-FI" sz="2400" dirty="0">
                <a:latin typeface="Aino" panose="02000603040504020204" pitchFamily="50" charset="0"/>
              </a:rPr>
              <a:t> 1. </a:t>
            </a:r>
            <a:r>
              <a:rPr lang="fi-FI" sz="2400" dirty="0" err="1">
                <a:latin typeface="Aino" panose="02000603040504020204" pitchFamily="50" charset="0"/>
              </a:rPr>
              <a:t>juulist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esitatud</a:t>
            </a:r>
            <a:r>
              <a:rPr lang="fi-FI" sz="2400" dirty="0">
                <a:latin typeface="Aino" panose="02000603040504020204" pitchFamily="50" charset="0"/>
              </a:rPr>
              <a:t> </a:t>
            </a:r>
            <a:r>
              <a:rPr lang="fi-FI" sz="2400" dirty="0" err="1">
                <a:latin typeface="Aino" panose="02000603040504020204" pitchFamily="50" charset="0"/>
              </a:rPr>
              <a:t>metsateatistele</a:t>
            </a:r>
            <a:r>
              <a:rPr lang="fi-FI" sz="2400" dirty="0">
                <a:latin typeface="Aino" panose="02000603040504020204" pitchFamily="50" charset="0"/>
              </a:rPr>
              <a:t>.</a:t>
            </a:r>
            <a:endParaRPr lang="et-EE" sz="2400" dirty="0">
              <a:latin typeface="Aino" panose="020006030405040202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0183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826" y="1098456"/>
            <a:ext cx="10515600" cy="176671"/>
          </a:xfrm>
        </p:spPr>
        <p:txBody>
          <a:bodyPr>
            <a:noAutofit/>
          </a:bodyPr>
          <a:lstStyle/>
          <a:p>
            <a:endParaRPr lang="et-EE" sz="10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48CA38-D42A-209A-8578-C56376E1BEDF}"/>
              </a:ext>
            </a:extLst>
          </p:cNvPr>
          <p:cNvSpPr txBox="1"/>
          <p:nvPr/>
        </p:nvSpPr>
        <p:spPr>
          <a:xfrm>
            <a:off x="986970" y="641268"/>
            <a:ext cx="10286012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t-EE" sz="2400" dirty="0">
                <a:latin typeface="Aino" panose="02000603040504020204" pitchFamily="50" charset="0"/>
              </a:rPr>
              <a:t>Raadamisõiguse tasu tagastamine:</a:t>
            </a:r>
          </a:p>
          <a:p>
            <a:endParaRPr lang="et-EE" sz="2000" dirty="0">
              <a:latin typeface="Aino" panose="02000603040504020204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>
                <a:latin typeface="Aino" panose="02000603040504020204" pitchFamily="50" charset="0"/>
              </a:rPr>
              <a:t>Raadamisõiguse tasu maksnud isikul on õigus </a:t>
            </a:r>
            <a:r>
              <a:rPr lang="et-EE" sz="2400" b="1" dirty="0">
                <a:latin typeface="Aino" panose="02000603040504020204" pitchFamily="50" charset="0"/>
              </a:rPr>
              <a:t>taotleda</a:t>
            </a:r>
            <a:r>
              <a:rPr lang="et-EE" sz="2400" dirty="0">
                <a:latin typeface="Aino" panose="02000603040504020204" pitchFamily="50" charset="0"/>
              </a:rPr>
              <a:t> makstud raadamisõiguse tasu tagastamist </a:t>
            </a:r>
            <a:r>
              <a:rPr lang="et-EE" sz="2400" b="1" dirty="0">
                <a:latin typeface="Aino" panose="02000603040504020204" pitchFamily="50" charset="0"/>
              </a:rPr>
              <a:t>kahe aasta jooksul </a:t>
            </a:r>
            <a:r>
              <a:rPr lang="et-EE" sz="2400" dirty="0">
                <a:latin typeface="Aino" panose="02000603040504020204" pitchFamily="50" charset="0"/>
              </a:rPr>
              <a:t>pärast metsaseaduse § 41 lõikes 13 sätestatud tähtaja lõppu.</a:t>
            </a:r>
          </a:p>
          <a:p>
            <a:endParaRPr lang="et-EE" sz="2400" dirty="0">
              <a:latin typeface="Aino" panose="02000603040504020204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>
                <a:latin typeface="Aino" panose="02000603040504020204" pitchFamily="50" charset="0"/>
              </a:rPr>
              <a:t>Tasutud raadamisõiguse tasu </a:t>
            </a:r>
            <a:r>
              <a:rPr lang="et-EE" sz="2400" b="1" dirty="0">
                <a:latin typeface="Aino" panose="02000603040504020204" pitchFamily="50" charset="0"/>
              </a:rPr>
              <a:t>tagastatakse osaliselt või täielikult</a:t>
            </a:r>
            <a:r>
              <a:rPr lang="et-EE" sz="2400" dirty="0">
                <a:latin typeface="Aino" panose="02000603040504020204" pitchFamily="50" charset="0"/>
              </a:rPr>
              <a:t>, kui raadamiseks esitatud metsateatise registreerimisest on möödunud metsaseaduse § 41 lõikes 13 sätestatud tähtaeg või metsateatis on tunnistatud kehtetuks ja isik </a:t>
            </a:r>
            <a:r>
              <a:rPr lang="et-EE" sz="2400" b="1" dirty="0">
                <a:latin typeface="Aino" panose="02000603040504020204" pitchFamily="50" charset="0"/>
              </a:rPr>
              <a:t>ei ole raadamisega alustanud või on raadanud metsateatisega lubatust väiksema pindala.</a:t>
            </a:r>
          </a:p>
          <a:p>
            <a:endParaRPr lang="et-EE" sz="2400" dirty="0">
              <a:latin typeface="Aino" panose="02000603040504020204" pitchFamily="50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400" dirty="0">
                <a:latin typeface="Aino" panose="02000603040504020204" pitchFamily="50" charset="0"/>
              </a:rPr>
              <a:t>Raadamisõiguse tasu tagastatakse raadamata jäänud osa eest. </a:t>
            </a:r>
          </a:p>
          <a:p>
            <a:endParaRPr lang="et-EE" sz="2400" dirty="0">
              <a:latin typeface="Aino" panose="02000603040504020204" pitchFamily="50" charset="0"/>
            </a:endParaRPr>
          </a:p>
          <a:p>
            <a:endParaRPr lang="et-EE" sz="2000" dirty="0">
              <a:latin typeface="Aino" panose="020006030405040202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341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u kohatäide 4" descr="Pilt, millel on kujutatud kuvatõmmis, vesi, sinine, disain">
            <a:extLst>
              <a:ext uri="{FF2B5EF4-FFF2-40B4-BE49-F238E27FC236}">
                <a16:creationId xmlns:a16="http://schemas.microsoft.com/office/drawing/2014/main" id="{7FC928BD-F3CE-F1CB-7F8C-891B4C59CD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Pealkiri 1">
            <a:extLst>
              <a:ext uri="{FF2B5EF4-FFF2-40B4-BE49-F238E27FC236}">
                <a16:creationId xmlns:a16="http://schemas.microsoft.com/office/drawing/2014/main" id="{27665695-E22E-3E30-73E4-C9817629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t-EE" sz="8800" b="1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Aitäh</a:t>
            </a:r>
          </a:p>
        </p:txBody>
      </p:sp>
    </p:spTree>
    <p:extLst>
      <p:ext uri="{BB962C8B-B14F-4D97-AF65-F5344CB8AC3E}">
        <p14:creationId xmlns:p14="http://schemas.microsoft.com/office/powerpoint/2010/main" val="62886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A6EA81E84038845B3A77C25BAC98F89" ma:contentTypeVersion="1" ma:contentTypeDescription="Loo uus dokument" ma:contentTypeScope="" ma:versionID="46fe92ddcf871a9ce15ccb608edfd66e">
  <xsd:schema xmlns:xsd="http://www.w3.org/2001/XMLSchema" xmlns:xs="http://www.w3.org/2001/XMLSchema" xmlns:p="http://schemas.microsoft.com/office/2006/metadata/properties" xmlns:ns2="1a8f620c-7abe-45c8-a153-23d666386c61" targetNamespace="http://schemas.microsoft.com/office/2006/metadata/properties" ma:root="true" ma:fieldsID="9532fe5c58ee3bc34dfb2652a909405f" ns2:_="">
    <xsd:import namespace="1a8f620c-7abe-45c8-a153-23d666386c6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f620c-7abe-45c8-a153-23d666386c6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93D3ABA-95C5-43FE-94EB-CB9F01EFE4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f620c-7abe-45c8-a153-23d666386c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AF564C-252E-4037-869B-5B7A2F5DA68C}">
  <ds:schemaRefs>
    <ds:schemaRef ds:uri="http://schemas.microsoft.com/office/2006/metadata/properties"/>
    <ds:schemaRef ds:uri="1a8f620c-7abe-45c8-a153-23d666386c61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0B75B5F-FEF6-4F23-9CE9-F16EFD42A8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4735</TotalTime>
  <Words>510</Words>
  <Application>Microsoft Office PowerPoint</Application>
  <PresentationFormat>Laiekraan</PresentationFormat>
  <Paragraphs>99</Paragraphs>
  <Slides>9</Slides>
  <Notes>9</Notes>
  <HiddenSlides>0</HiddenSlides>
  <MMClips>0</MMClips>
  <ScaleCrop>false</ScaleCrop>
  <HeadingPairs>
    <vt:vector size="6" baseType="variant">
      <vt:variant>
        <vt:lpstr>Kasutatud fondid</vt:lpstr>
      </vt:variant>
      <vt:variant>
        <vt:i4>7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7" baseType="lpstr">
      <vt:lpstr>Aial</vt:lpstr>
      <vt:lpstr>Aino</vt:lpstr>
      <vt:lpstr>Arial</vt:lpstr>
      <vt:lpstr>Calibri</vt:lpstr>
      <vt:lpstr>Calibri Light</vt:lpstr>
      <vt:lpstr>Roboto Condensed Light</vt:lpstr>
      <vt:lpstr>Times New Roman</vt:lpstr>
      <vt:lpstr>Office'i kujundus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PowerPointi esitlus</vt:lpstr>
      <vt:lpstr>Aitäh</vt:lpstr>
    </vt:vector>
  </TitlesOfParts>
  <Company>KeMIT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Helerin Rauna</dc:creator>
  <cp:lastModifiedBy>Meelis Seedre</cp:lastModifiedBy>
  <cp:revision>34</cp:revision>
  <cp:lastPrinted>2024-05-30T14:19:06Z</cp:lastPrinted>
  <dcterms:created xsi:type="dcterms:W3CDTF">2023-06-26T15:40:45Z</dcterms:created>
  <dcterms:modified xsi:type="dcterms:W3CDTF">2024-05-31T12:09:59Z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0x010100BA6EA81E84038845B3A77C25BAC98F89</vt:lpwstr>
  </property>
</Properties>
</file>